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732" r:id="rId5"/>
  </p:sldMasterIdLst>
  <p:notesMasterIdLst>
    <p:notesMasterId r:id="rId18"/>
  </p:notesMasterIdLst>
  <p:sldIdLst>
    <p:sldId id="265" r:id="rId6"/>
    <p:sldId id="267" r:id="rId7"/>
    <p:sldId id="268" r:id="rId8"/>
    <p:sldId id="274" r:id="rId9"/>
    <p:sldId id="266" r:id="rId10"/>
    <p:sldId id="263" r:id="rId11"/>
    <p:sldId id="264" r:id="rId12"/>
    <p:sldId id="270" r:id="rId13"/>
    <p:sldId id="271" r:id="rId14"/>
    <p:sldId id="272" r:id="rId15"/>
    <p:sldId id="259" r:id="rId16"/>
    <p:sldId id="273" r:id="rId17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11FB"/>
    <a:srgbClr val="0033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8013C-C5BA-46A8-9547-CC184828E8F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6B1E0-C01B-455C-A111-44E64360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0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D28E0-B269-4022-9E41-817E49D17022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966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3521-D89E-4EA9-8D21-DEF4E764F8AD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58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D876-F863-4D04-B0B1-E250C9BA99E1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091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51BF-BBC9-4B8F-9101-99E6B7DC89A9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077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3521-D89E-4EA9-8D21-DEF4E764F8AD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644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38BDB-EA5D-40AE-9629-9722E94733CE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905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6B38-5DB6-4925-8A72-D833A697D61C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268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B213-0DE2-452B-90F8-5AA74E9D47BF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067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588A-CC14-4739-8930-BED7B01E3AB4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854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CB556-1C1B-45FD-8872-3D304E4D2351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12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2633-5C08-4B06-8039-7DA91D2A9879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189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4719-AB19-4A49-8477-A1B5DD127DEA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01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38BDB-EA5D-40AE-9629-9722E94733CE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4169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DA10-68BF-483D-9B31-03C49FA3A1B2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5112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D876-F863-4D04-B0B1-E250C9BA99E1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350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51BF-BBC9-4B8F-9101-99E6B7DC89A9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002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3521-D89E-4EA9-8D21-DEF4E764F8AD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8305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38BDB-EA5D-40AE-9629-9722E94733CE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261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6B38-5DB6-4925-8A72-D833A697D61C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4545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B213-0DE2-452B-90F8-5AA74E9D47BF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4256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588A-CC14-4739-8930-BED7B01E3AB4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312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CB556-1C1B-45FD-8872-3D304E4D2351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36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2633-5C08-4B06-8039-7DA91D2A9879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986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6B38-5DB6-4925-8A72-D833A697D61C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747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4719-AB19-4A49-8477-A1B5DD127DEA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601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DA10-68BF-483D-9B31-03C49FA3A1B2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2143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D876-F863-4D04-B0B1-E250C9BA99E1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2350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51BF-BBC9-4B8F-9101-99E6B7DC89A9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0623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3521-D89E-4EA9-8D21-DEF4E764F8AD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708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38BDB-EA5D-40AE-9629-9722E94733CE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8293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6B38-5DB6-4925-8A72-D833A697D61C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9347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B213-0DE2-452B-90F8-5AA74E9D47BF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9026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588A-CC14-4739-8930-BED7B01E3AB4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1591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CB556-1C1B-45FD-8872-3D304E4D2351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0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B213-0DE2-452B-90F8-5AA74E9D47BF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2775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2633-5C08-4B06-8039-7DA91D2A9879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72472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4719-AB19-4A49-8477-A1B5DD127DEA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627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DA10-68BF-483D-9B31-03C49FA3A1B2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9578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D876-F863-4D04-B0B1-E250C9BA99E1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81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51BF-BBC9-4B8F-9101-99E6B7DC89A9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9418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3521-D89E-4EA9-8D21-DEF4E764F8AD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302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38BDB-EA5D-40AE-9629-9722E94733CE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3312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6B38-5DB6-4925-8A72-D833A697D61C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29253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B213-0DE2-452B-90F8-5AA74E9D47BF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15786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588A-CC14-4739-8930-BED7B01E3AB4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55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588A-CC14-4739-8930-BED7B01E3AB4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46812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CB556-1C1B-45FD-8872-3D304E4D2351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3707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2633-5C08-4B06-8039-7DA91D2A9879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6912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4719-AB19-4A49-8477-A1B5DD127DEA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821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DA10-68BF-483D-9B31-03C49FA3A1B2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98914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D876-F863-4D04-B0B1-E250C9BA99E1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85605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51BF-BBC9-4B8F-9101-99E6B7DC89A9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86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CB556-1C1B-45FD-8872-3D304E4D2351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929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2633-5C08-4B06-8039-7DA91D2A9879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54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4719-AB19-4A49-8477-A1B5DD127DEA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47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DA10-68BF-483D-9B31-03C49FA3A1B2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685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BC194F-A982-474E-BD6F-67E11B5B1A2E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51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BC194F-A982-474E-BD6F-67E11B5B1A2E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50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BC194F-A982-474E-BD6F-67E11B5B1A2E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3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BC194F-A982-474E-BD6F-67E11B5B1A2E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94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C7C12CB-4218-498F-8BAA-9517561B7F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BC194F-A982-474E-BD6F-67E11B5B1A2E}" type="datetime1">
              <a:rPr lang="en-US" smtClean="0">
                <a:solidFill>
                  <a:srgbClr val="EEECE1"/>
                </a:solidFill>
              </a:rPr>
              <a:pPr/>
              <a:t>4/10/2014</a:t>
            </a:fld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23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981200"/>
            <a:ext cx="7391400" cy="1371600"/>
          </a:xfrm>
        </p:spPr>
        <p:txBody>
          <a:bodyPr/>
          <a:lstStyle/>
          <a:p>
            <a:r>
              <a:rPr lang="en-US" sz="4400" dirty="0" smtClean="0">
                <a:ln>
                  <a:solidFill>
                    <a:srgbClr val="003399"/>
                  </a:solidFill>
                </a:ln>
                <a:solidFill>
                  <a:srgbClr val="2211F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Going Beyond the Money:                        Becoming  the Trusted Advisor</a:t>
            </a:r>
            <a:r>
              <a:rPr lang="en-US" sz="3200" dirty="0" smtClean="0">
                <a:ln>
                  <a:solidFill>
                    <a:srgbClr val="003399"/>
                  </a:solidFill>
                </a:ln>
                <a:solidFill>
                  <a:srgbClr val="2211F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n>
                  <a:solidFill>
                    <a:srgbClr val="003399"/>
                  </a:solidFill>
                </a:ln>
                <a:solidFill>
                  <a:srgbClr val="2211F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</a:br>
            <a:endParaRPr lang="en-US" sz="3200" dirty="0">
              <a:ln>
                <a:solidFill>
                  <a:srgbClr val="003399"/>
                </a:solidFill>
              </a:ln>
              <a:solidFill>
                <a:srgbClr val="2211F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7620000" cy="3124200"/>
          </a:xfrm>
        </p:spPr>
        <p:txBody>
          <a:bodyPr>
            <a:normAutofit fontScale="92500" lnSpcReduction="20000"/>
          </a:bodyPr>
          <a:lstStyle/>
          <a:p>
            <a:pPr marL="114300" lvl="0" indent="0">
              <a:spcBef>
                <a:spcPts val="0"/>
              </a:spcBef>
              <a:buClr>
                <a:srgbClr val="4F81BD"/>
              </a:buClr>
              <a:buNone/>
            </a:pPr>
            <a:r>
              <a:rPr lang="en-US" sz="2000" dirty="0" smtClean="0">
                <a:solidFill>
                  <a:srgbClr val="2211FB"/>
                </a:solidFill>
                <a:latin typeface="Cambria" panose="02040503050406030204" pitchFamily="18" charset="0"/>
              </a:rPr>
              <a:t>April 17</a:t>
            </a:r>
            <a:r>
              <a:rPr lang="en-US" sz="2000" baseline="30000" dirty="0" smtClean="0">
                <a:solidFill>
                  <a:srgbClr val="2211FB"/>
                </a:solidFill>
                <a:latin typeface="Cambria" panose="02040503050406030204" pitchFamily="18" charset="0"/>
              </a:rPr>
              <a:t>th</a:t>
            </a:r>
            <a:r>
              <a:rPr lang="en-US" sz="2000" dirty="0">
                <a:solidFill>
                  <a:srgbClr val="2211FB"/>
                </a:solidFill>
                <a:latin typeface="Cambria" panose="02040503050406030204" pitchFamily="18" charset="0"/>
              </a:rPr>
              <a:t>, </a:t>
            </a:r>
            <a:r>
              <a:rPr lang="en-US" sz="2000" dirty="0" smtClean="0">
                <a:solidFill>
                  <a:srgbClr val="2211FB"/>
                </a:solidFill>
                <a:latin typeface="Cambria" panose="02040503050406030204" pitchFamily="18" charset="0"/>
              </a:rPr>
              <a:t>2014</a:t>
            </a:r>
            <a:endParaRPr lang="en-US" sz="2000" dirty="0">
              <a:solidFill>
                <a:srgbClr val="2211FB"/>
              </a:solidFill>
              <a:latin typeface="Cambria" panose="02040503050406030204" pitchFamily="18" charset="0"/>
            </a:endParaRPr>
          </a:p>
          <a:p>
            <a:pPr marL="114300" indent="0">
              <a:spcBef>
                <a:spcPts val="0"/>
              </a:spcBef>
              <a:buNone/>
            </a:pPr>
            <a:endParaRPr lang="en-US" sz="1600" dirty="0" smtClean="0">
              <a:solidFill>
                <a:srgbClr val="009900"/>
              </a:solidFill>
              <a:latin typeface="Cambria" panose="02040503050406030204" pitchFamily="18" charset="0"/>
            </a:endParaRPr>
          </a:p>
          <a:p>
            <a:pPr marL="114300" indent="0">
              <a:spcBef>
                <a:spcPts val="0"/>
              </a:spcBef>
              <a:buNone/>
            </a:pPr>
            <a:endParaRPr lang="en-US" sz="1600" dirty="0">
              <a:solidFill>
                <a:srgbClr val="009900"/>
              </a:solidFill>
              <a:latin typeface="Cambria" panose="02040503050406030204" pitchFamily="18" charset="0"/>
            </a:endParaRPr>
          </a:p>
          <a:p>
            <a:pPr marL="11430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rgbClr val="2211FB"/>
                </a:solidFill>
                <a:latin typeface="Cambria" panose="02040503050406030204" pitchFamily="18" charset="0"/>
              </a:rPr>
              <a:t>Presented by:            </a:t>
            </a:r>
            <a:r>
              <a:rPr lang="en-US" sz="2000" dirty="0" smtClean="0">
                <a:solidFill>
                  <a:srgbClr val="2211FB"/>
                </a:solidFill>
                <a:latin typeface="Cambria" panose="02040503050406030204" pitchFamily="18" charset="0"/>
              </a:rPr>
              <a:t>Lori </a:t>
            </a:r>
            <a:r>
              <a:rPr lang="en-US" sz="2000" dirty="0">
                <a:solidFill>
                  <a:srgbClr val="2211FB"/>
                </a:solidFill>
                <a:latin typeface="Cambria" panose="02040503050406030204" pitchFamily="18" charset="0"/>
              </a:rPr>
              <a:t>R Sackler, </a:t>
            </a:r>
            <a:r>
              <a:rPr lang="en-US" sz="2000" dirty="0" smtClean="0">
                <a:solidFill>
                  <a:srgbClr val="2211FB"/>
                </a:solidFill>
                <a:latin typeface="Cambria" panose="02040503050406030204" pitchFamily="18" charset="0"/>
              </a:rPr>
              <a:t>CFP</a:t>
            </a:r>
            <a:r>
              <a:rPr lang="en-US" sz="1800" dirty="0">
                <a:solidFill>
                  <a:srgbClr val="2211FB"/>
                </a:solidFill>
                <a:latin typeface="Cambria" panose="02040503050406030204" pitchFamily="18" charset="0"/>
              </a:rPr>
              <a:t>®</a:t>
            </a:r>
            <a:r>
              <a:rPr lang="en-US" sz="2000" dirty="0" smtClean="0">
                <a:solidFill>
                  <a:srgbClr val="2211FB"/>
                </a:solidFill>
                <a:latin typeface="Cambria" panose="02040503050406030204" pitchFamily="18" charset="0"/>
              </a:rPr>
              <a:t>, CIMA</a:t>
            </a:r>
            <a:r>
              <a:rPr lang="en-US" sz="1800" dirty="0">
                <a:solidFill>
                  <a:srgbClr val="2211FB"/>
                </a:solidFill>
                <a:latin typeface="Cambria" panose="02040503050406030204" pitchFamily="18" charset="0"/>
              </a:rPr>
              <a:t>®</a:t>
            </a:r>
            <a:r>
              <a:rPr lang="en-US" sz="2000" dirty="0" smtClean="0">
                <a:solidFill>
                  <a:srgbClr val="2211FB"/>
                </a:solidFill>
                <a:latin typeface="Cambria" panose="02040503050406030204" pitchFamily="18" charset="0"/>
              </a:rPr>
              <a:t>, 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2211FB"/>
                </a:solidFill>
                <a:latin typeface="Cambria" panose="02040503050406030204" pitchFamily="18" charset="0"/>
              </a:rPr>
              <a:t>                          </a:t>
            </a:r>
            <a:r>
              <a:rPr lang="en-US" sz="2100" dirty="0" smtClean="0">
                <a:solidFill>
                  <a:srgbClr val="2211FB"/>
                </a:solidFill>
                <a:latin typeface="Cambria" panose="02040503050406030204" pitchFamily="18" charset="0"/>
              </a:rPr>
              <a:t>Financial Advisor, </a:t>
            </a:r>
            <a:r>
              <a:rPr lang="en-US" sz="2000" dirty="0" smtClean="0">
                <a:solidFill>
                  <a:srgbClr val="2211FB"/>
                </a:solidFill>
                <a:latin typeface="Cambria" panose="02040503050406030204" pitchFamily="18" charset="0"/>
              </a:rPr>
              <a:t>Senior </a:t>
            </a:r>
            <a:r>
              <a:rPr lang="en-US" sz="2000" dirty="0">
                <a:solidFill>
                  <a:srgbClr val="2211FB"/>
                </a:solidFill>
                <a:latin typeface="Cambria" panose="02040503050406030204" pitchFamily="18" charset="0"/>
              </a:rPr>
              <a:t>Vice </a:t>
            </a:r>
            <a:r>
              <a:rPr lang="en-US" sz="2000" dirty="0" smtClean="0">
                <a:solidFill>
                  <a:srgbClr val="2211FB"/>
                </a:solidFill>
                <a:latin typeface="Cambria" panose="02040503050406030204" pitchFamily="18" charset="0"/>
              </a:rPr>
              <a:t>President</a:t>
            </a:r>
            <a:r>
              <a:rPr lang="en-US" sz="2000" dirty="0">
                <a:solidFill>
                  <a:srgbClr val="2211FB"/>
                </a:solidFill>
                <a:latin typeface="Cambria" panose="02040503050406030204" pitchFamily="18" charset="0"/>
              </a:rPr>
              <a:t/>
            </a:r>
            <a:br>
              <a:rPr lang="en-US" sz="2000" dirty="0">
                <a:solidFill>
                  <a:srgbClr val="2211FB"/>
                </a:solidFill>
                <a:latin typeface="Cambria" panose="02040503050406030204" pitchFamily="18" charset="0"/>
              </a:rPr>
            </a:br>
            <a:r>
              <a:rPr lang="en-US" sz="2000" dirty="0" smtClean="0">
                <a:solidFill>
                  <a:srgbClr val="2211FB"/>
                </a:solidFill>
                <a:latin typeface="Cambria" panose="02040503050406030204" pitchFamily="18" charset="0"/>
              </a:rPr>
              <a:t>                               The </a:t>
            </a:r>
            <a:r>
              <a:rPr lang="en-US" sz="2000" dirty="0">
                <a:solidFill>
                  <a:srgbClr val="2211FB"/>
                </a:solidFill>
                <a:latin typeface="Cambria" panose="02040503050406030204" pitchFamily="18" charset="0"/>
              </a:rPr>
              <a:t>Sackler Group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2211FB"/>
                </a:solidFill>
                <a:latin typeface="Cambria" panose="02040503050406030204" pitchFamily="18" charset="0"/>
              </a:rPr>
              <a:t>                               Morgan Stanley</a:t>
            </a:r>
          </a:p>
          <a:p>
            <a:pPr marL="114300" indent="0">
              <a:spcBef>
                <a:spcPts val="0"/>
              </a:spcBef>
              <a:buNone/>
            </a:pPr>
            <a:endParaRPr lang="en-US" sz="2400" dirty="0" smtClean="0">
              <a:solidFill>
                <a:srgbClr val="2211FB"/>
              </a:solidFill>
              <a:latin typeface="Cambria" panose="02040503050406030204" pitchFamily="18" charset="0"/>
            </a:endParaRPr>
          </a:p>
          <a:p>
            <a:pPr marL="11430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rgbClr val="2211FB"/>
                </a:solidFill>
                <a:latin typeface="Cambria" panose="02040503050406030204" pitchFamily="18" charset="0"/>
              </a:rPr>
              <a:t>Presented to:             </a:t>
            </a:r>
            <a:r>
              <a:rPr lang="en-US" sz="2000" dirty="0" smtClean="0">
                <a:solidFill>
                  <a:srgbClr val="2211FB"/>
                </a:solidFill>
                <a:latin typeface="Cambria" panose="02040503050406030204" pitchFamily="18" charset="0"/>
              </a:rPr>
              <a:t>APIC Webinar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2211FB"/>
                </a:solidFill>
                <a:latin typeface="+mj-lt"/>
              </a:rPr>
              <a:t>                           </a:t>
            </a:r>
          </a:p>
          <a:p>
            <a:pPr marL="114300" indent="0">
              <a:spcBef>
                <a:spcPts val="0"/>
              </a:spcBef>
              <a:buNone/>
            </a:pPr>
            <a:endParaRPr lang="en-US" sz="2000" dirty="0" smtClean="0">
              <a:latin typeface="+mj-lt"/>
            </a:endParaRPr>
          </a:p>
          <a:p>
            <a:pPr marL="114300" indent="0">
              <a:spcBef>
                <a:spcPts val="0"/>
              </a:spcBef>
              <a:buNone/>
            </a:pPr>
            <a:endParaRPr lang="en-US" sz="2000" dirty="0">
              <a:latin typeface="+mj-lt"/>
            </a:endParaRPr>
          </a:p>
          <a:p>
            <a:pPr marL="11430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</a:rPr>
              <a:t>                       </a:t>
            </a:r>
            <a:endParaRPr lang="en-US" sz="2000" dirty="0">
              <a:latin typeface="+mj-lt"/>
            </a:endParaRP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" y="76200"/>
            <a:ext cx="161163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256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620000" cy="1828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4800" dirty="0">
                <a:latin typeface="Calibri"/>
                <a:ea typeface="Calibri"/>
                <a:cs typeface="Times New Roman"/>
              </a:rPr>
              <a:t> </a:t>
            </a:r>
            <a:br>
              <a:rPr lang="en-US" sz="4800" dirty="0">
                <a:latin typeface="Calibri"/>
                <a:ea typeface="Calibri"/>
                <a:cs typeface="Times New Roman"/>
              </a:rPr>
            </a:br>
            <a:r>
              <a:rPr lang="en-US" sz="4000" dirty="0">
                <a:solidFill>
                  <a:srgbClr val="2211FB"/>
                </a:solidFill>
                <a:latin typeface="Cambria" panose="02040503050406030204" pitchFamily="18" charset="0"/>
                <a:ea typeface="Calibri"/>
                <a:cs typeface="Times New Roman" pitchFamily="18" charset="0"/>
              </a:rPr>
              <a:t>Men and women make financial and </a:t>
            </a:r>
            <a:r>
              <a:rPr lang="en-US" sz="4000" dirty="0" smtClean="0">
                <a:solidFill>
                  <a:srgbClr val="2211FB"/>
                </a:solidFill>
                <a:latin typeface="Cambria" panose="02040503050406030204" pitchFamily="18" charset="0"/>
                <a:ea typeface="Calibri"/>
                <a:cs typeface="Times New Roman" pitchFamily="18" charset="0"/>
              </a:rPr>
              <a:t>  investment </a:t>
            </a:r>
            <a:r>
              <a:rPr lang="en-US" sz="4000" dirty="0">
                <a:solidFill>
                  <a:srgbClr val="2211FB"/>
                </a:solidFill>
                <a:latin typeface="Cambria" panose="02040503050406030204" pitchFamily="18" charset="0"/>
                <a:ea typeface="Calibri"/>
                <a:cs typeface="Times New Roman" pitchFamily="18" charset="0"/>
              </a:rPr>
              <a:t>decisions </a:t>
            </a:r>
            <a:r>
              <a:rPr lang="en-US" sz="4000" dirty="0" smtClean="0">
                <a:solidFill>
                  <a:srgbClr val="2211FB"/>
                </a:solidFill>
                <a:latin typeface="Cambria" panose="02040503050406030204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4000" dirty="0">
                <a:solidFill>
                  <a:srgbClr val="2211FB"/>
                </a:solidFill>
                <a:latin typeface="Cambria" panose="02040503050406030204" pitchFamily="18" charset="0"/>
                <a:ea typeface="Calibri"/>
                <a:cs typeface="Times New Roman" pitchFamily="18" charset="0"/>
              </a:rPr>
              <a:t>differently</a:t>
            </a:r>
            <a:r>
              <a:rPr lang="en-US" sz="3600" dirty="0">
                <a:solidFill>
                  <a:srgbClr val="2211F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2211FB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3600" dirty="0">
              <a:solidFill>
                <a:srgbClr val="2211F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3276600"/>
            <a:ext cx="3886200" cy="3048000"/>
          </a:xfrm>
        </p:spPr>
        <p:txBody>
          <a:bodyPr>
            <a:normAutofit fontScale="92500"/>
          </a:bodyPr>
          <a:lstStyle/>
          <a:p>
            <a:pPr marL="457200" lvl="0" indent="-457200">
              <a:lnSpc>
                <a:spcPts val="2500"/>
              </a:lnSpc>
              <a:spcBef>
                <a:spcPts val="0"/>
              </a:spcBef>
              <a:spcAft>
                <a:spcPts val="1000"/>
              </a:spcAft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Differences rooted in physical structure of </a:t>
            </a:r>
            <a:r>
              <a:rPr lang="en-US" sz="3000" dirty="0" smtClean="0">
                <a:solidFill>
                  <a:srgbClr val="2211F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brain</a:t>
            </a:r>
          </a:p>
          <a:p>
            <a:pPr marL="457200" indent="-457200">
              <a:lnSpc>
                <a:spcPts val="2500"/>
              </a:lnSpc>
              <a:spcBef>
                <a:spcPts val="0"/>
              </a:spcBef>
              <a:spcAft>
                <a:spcPts val="1000"/>
              </a:spcAft>
              <a:buClr>
                <a:srgbClr val="009900"/>
              </a:buClr>
            </a:pPr>
            <a:endParaRPr lang="en-US" sz="3000" dirty="0" smtClean="0">
              <a:solidFill>
                <a:srgbClr val="2211FB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lvl="0" indent="-457200">
              <a:lnSpc>
                <a:spcPts val="2500"/>
              </a:lnSpc>
              <a:spcBef>
                <a:spcPts val="0"/>
              </a:spcBef>
              <a:spcAft>
                <a:spcPts val="1000"/>
              </a:spcAft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Confirmed by </a:t>
            </a:r>
            <a:r>
              <a:rPr lang="en-US" sz="3000" dirty="0">
                <a:solidFill>
                  <a:srgbClr val="2211F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dozens of </a:t>
            </a:r>
            <a:r>
              <a:rPr lang="en-US" sz="3000" dirty="0" smtClean="0">
                <a:solidFill>
                  <a:srgbClr val="2211F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studies- more </a:t>
            </a:r>
            <a:r>
              <a:rPr lang="en-US" sz="3000" dirty="0">
                <a:solidFill>
                  <a:srgbClr val="2211F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than  </a:t>
            </a:r>
            <a:r>
              <a:rPr lang="en-US" sz="3000" dirty="0" smtClean="0">
                <a:solidFill>
                  <a:srgbClr val="2211F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 </a:t>
            </a:r>
            <a:r>
              <a:rPr lang="en-US" sz="3000" dirty="0">
                <a:solidFill>
                  <a:srgbClr val="2211F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million participants in 30 </a:t>
            </a:r>
            <a:r>
              <a:rPr lang="en-US" sz="3000" dirty="0" smtClean="0">
                <a:solidFill>
                  <a:srgbClr val="2211F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countries</a:t>
            </a:r>
          </a:p>
          <a:p>
            <a:pPr marL="457200" lvl="0" indent="-457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Ø"/>
            </a:pPr>
            <a:endParaRPr lang="en-US" sz="2800" dirty="0">
              <a:solidFill>
                <a:srgbClr val="0070C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124200"/>
            <a:ext cx="4208649" cy="3017520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1163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44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1219200"/>
            <a:ext cx="7620000" cy="1752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2211FB"/>
                </a:solidFill>
                <a:cs typeface="Times New Roman" pitchFamily="18" charset="0"/>
              </a:rPr>
              <a:t>The M Word: The Money Talk</a:t>
            </a:r>
            <a:br>
              <a:rPr lang="en-US" sz="4000" dirty="0" smtClean="0">
                <a:solidFill>
                  <a:srgbClr val="2211FB"/>
                </a:solidFill>
                <a:cs typeface="Times New Roman" pitchFamily="18" charset="0"/>
              </a:rPr>
            </a:br>
            <a:r>
              <a:rPr lang="en-US" sz="4000" dirty="0" smtClean="0">
                <a:solidFill>
                  <a:srgbClr val="2211FB"/>
                </a:solidFill>
                <a:cs typeface="Times New Roman" pitchFamily="18" charset="0"/>
              </a:rPr>
              <a:t>Role of the Advisor</a:t>
            </a:r>
            <a:endParaRPr lang="en-US" sz="4000" dirty="0">
              <a:solidFill>
                <a:srgbClr val="2211FB"/>
              </a:solidFill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3200400"/>
            <a:ext cx="7620000" cy="3505200"/>
          </a:xfrm>
        </p:spPr>
        <p:txBody>
          <a:bodyPr>
            <a:normAutofit fontScale="40000" lnSpcReduction="20000"/>
          </a:bodyPr>
          <a:lstStyle/>
          <a:p>
            <a:pPr>
              <a:buClr>
                <a:srgbClr val="009900"/>
              </a:buClr>
            </a:pPr>
            <a:r>
              <a:rPr lang="en-US" sz="75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Summary Outline and </a:t>
            </a:r>
            <a:r>
              <a:rPr lang="en-US" sz="75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Work</a:t>
            </a:r>
            <a:r>
              <a:rPr lang="en-US" sz="75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-Sheet </a:t>
            </a:r>
            <a:r>
              <a:rPr lang="en-US" sz="7500" dirty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75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give </a:t>
            </a:r>
            <a:r>
              <a:rPr lang="en-US" sz="75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details and steps for advisor to follow</a:t>
            </a:r>
          </a:p>
          <a:p>
            <a:pPr>
              <a:buClr>
                <a:srgbClr val="009900"/>
              </a:buClr>
            </a:pPr>
            <a:endParaRPr lang="en-US" sz="5500" dirty="0" smtClean="0">
              <a:solidFill>
                <a:srgbClr val="2211FB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>
              <a:buClr>
                <a:srgbClr val="009900"/>
              </a:buClr>
            </a:pPr>
            <a:r>
              <a:rPr lang="en-US" sz="75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Advisor and team participation is critical to success </a:t>
            </a:r>
          </a:p>
          <a:p>
            <a:pPr>
              <a:buClr>
                <a:srgbClr val="009900"/>
              </a:buClr>
            </a:pPr>
            <a:endParaRPr lang="en-US" sz="5500" dirty="0">
              <a:solidFill>
                <a:srgbClr val="2211FB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>
              <a:buClr>
                <a:srgbClr val="009900"/>
              </a:buClr>
            </a:pPr>
            <a:r>
              <a:rPr lang="en-US" sz="75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Sample Work Sheet</a:t>
            </a:r>
            <a:r>
              <a:rPr lang="en-US" sz="3000" dirty="0" smtClean="0">
                <a:solidFill>
                  <a:srgbClr val="2211FB"/>
                </a:solidFill>
                <a:latin typeface="+mj-lt"/>
                <a:cs typeface="Times New Roman" pitchFamily="18" charset="0"/>
              </a:rPr>
              <a:t> </a:t>
            </a:r>
          </a:p>
          <a:p>
            <a:pPr marL="114300" indent="0">
              <a:buNone/>
            </a:pPr>
            <a:r>
              <a:rPr lang="en-US" sz="3000" dirty="0">
                <a:solidFill>
                  <a:srgbClr val="2211FB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rgbClr val="2211FB"/>
                </a:solidFill>
                <a:latin typeface="+mj-lt"/>
                <a:cs typeface="Times New Roman" pitchFamily="18" charset="0"/>
              </a:rPr>
              <a:t>  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" y="0"/>
            <a:ext cx="161163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626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19200" y="914400"/>
            <a:ext cx="7086600" cy="1371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The M Word: The Money Talk</a:t>
            </a:r>
            <a:br>
              <a:rPr lang="en-US" sz="40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Role of the Trusted Advisor</a:t>
            </a:r>
            <a:endParaRPr lang="en-US" sz="4000" dirty="0">
              <a:solidFill>
                <a:srgbClr val="2211FB"/>
              </a:solidFill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2286000"/>
            <a:ext cx="7696200" cy="4572000"/>
          </a:xfrm>
        </p:spPr>
        <p:txBody>
          <a:bodyPr>
            <a:normAutofit fontScale="47500" lnSpcReduction="20000"/>
          </a:bodyPr>
          <a:lstStyle/>
          <a:p>
            <a:pPr>
              <a:buClr>
                <a:srgbClr val="009900"/>
              </a:buClr>
            </a:pPr>
            <a:r>
              <a:rPr lang="en-US" sz="55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Become  trusted advisor and leader of  family money talks</a:t>
            </a:r>
            <a:endParaRPr lang="en-US" sz="4700" dirty="0">
              <a:solidFill>
                <a:srgbClr val="2211FB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>
              <a:buClr>
                <a:srgbClr val="009900"/>
              </a:buClr>
            </a:pPr>
            <a:endParaRPr lang="en-US" sz="3000" dirty="0" smtClean="0">
              <a:solidFill>
                <a:srgbClr val="2211FB"/>
              </a:solidFill>
              <a:latin typeface="+mj-lt"/>
              <a:cs typeface="Times New Roman" pitchFamily="18" charset="0"/>
            </a:endParaRPr>
          </a:p>
          <a:p>
            <a:pPr>
              <a:buClr>
                <a:srgbClr val="009900"/>
              </a:buClr>
            </a:pPr>
            <a:r>
              <a:rPr lang="en-US" sz="55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Make list of  client prospects for money talk</a:t>
            </a:r>
          </a:p>
          <a:p>
            <a:pPr marL="114300" indent="0">
              <a:buClr>
                <a:srgbClr val="009900"/>
              </a:buClr>
              <a:buNone/>
            </a:pPr>
            <a:r>
              <a:rPr lang="en-US" sz="3000" dirty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       </a:t>
            </a:r>
            <a:r>
              <a:rPr lang="en-US" sz="34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* meet and mingle with next generation</a:t>
            </a:r>
          </a:p>
          <a:p>
            <a:pPr marL="114300" indent="0">
              <a:buClr>
                <a:srgbClr val="009900"/>
              </a:buClr>
              <a:buNone/>
            </a:pPr>
            <a:r>
              <a:rPr lang="en-US" sz="3400" dirty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4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      * offer educational programs</a:t>
            </a:r>
          </a:p>
          <a:p>
            <a:pPr marL="114300" indent="0">
              <a:buClr>
                <a:srgbClr val="009900"/>
              </a:buClr>
              <a:buNone/>
            </a:pPr>
            <a:r>
              <a:rPr lang="en-US" sz="3400" dirty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4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      * create social events like “Cooking and Conversations”</a:t>
            </a:r>
          </a:p>
          <a:p>
            <a:pPr>
              <a:buClr>
                <a:srgbClr val="009900"/>
              </a:buClr>
            </a:pPr>
            <a:endParaRPr lang="en-US" sz="3400" dirty="0" smtClean="0">
              <a:solidFill>
                <a:srgbClr val="2211FB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>
              <a:buClr>
                <a:srgbClr val="009900"/>
              </a:buClr>
            </a:pPr>
            <a:r>
              <a:rPr lang="en-US" sz="55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Identify transition points, orchestrate and moderate money talks</a:t>
            </a:r>
          </a:p>
          <a:p>
            <a:pPr marL="114300" indent="0">
              <a:buClr>
                <a:srgbClr val="009900"/>
              </a:buClr>
              <a:buNone/>
            </a:pPr>
            <a:r>
              <a:rPr lang="en-US" sz="26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       </a:t>
            </a:r>
            <a:r>
              <a:rPr lang="en-US" sz="34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* </a:t>
            </a:r>
            <a:r>
              <a:rPr lang="en-US" sz="3400" dirty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Summary Outline of 5 step plan and </a:t>
            </a:r>
            <a:r>
              <a:rPr lang="en-US" sz="34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Work</a:t>
            </a:r>
            <a:r>
              <a:rPr lang="en-US" sz="34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-Sheets</a:t>
            </a:r>
            <a:endParaRPr lang="en-US" sz="3400" dirty="0" smtClean="0">
              <a:solidFill>
                <a:srgbClr val="2211FB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>
              <a:buClr>
                <a:srgbClr val="009900"/>
              </a:buClr>
            </a:pPr>
            <a:endParaRPr lang="en-US" sz="2600" dirty="0">
              <a:solidFill>
                <a:srgbClr val="2211FB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>
              <a:buClr>
                <a:srgbClr val="009900"/>
              </a:buClr>
            </a:pPr>
            <a:r>
              <a:rPr lang="en-US" sz="55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Expand relationships with trusted professionals, create team approach and become source of referrals for clients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13"/>
            <a:ext cx="161163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522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7620000" cy="2087562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Trust Statistics</a:t>
            </a:r>
            <a:endParaRPr lang="en-US" sz="4000" dirty="0">
              <a:solidFill>
                <a:srgbClr val="2211FB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620000" cy="4648200"/>
          </a:xfrm>
        </p:spPr>
        <p:txBody>
          <a:bodyPr>
            <a:normAutofit fontScale="40000" lnSpcReduction="20000"/>
          </a:bodyPr>
          <a:lstStyle/>
          <a:p>
            <a:pPr marL="114300" lvl="0" indent="0">
              <a:buNone/>
            </a:pPr>
            <a:endParaRPr lang="en-US" sz="4400" dirty="0" smtClean="0">
              <a:solidFill>
                <a:srgbClr val="2211FB"/>
              </a:solidFill>
              <a:latin typeface="+mj-lt"/>
              <a:cs typeface="Times New Roman" panose="02020603050405020304" pitchFamily="18" charset="0"/>
            </a:endParaRPr>
          </a:p>
          <a:p>
            <a:pPr lvl="0">
              <a:buClr>
                <a:srgbClr val="009900"/>
              </a:buClr>
            </a:pPr>
            <a:r>
              <a:rPr lang="en-US" sz="51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Financial </a:t>
            </a:r>
            <a:r>
              <a:rPr lang="en-US" sz="5100" dirty="0">
                <a:solidFill>
                  <a:srgbClr val="2211FB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Services industry least trusted industry of those included in survey - below </a:t>
            </a:r>
            <a:r>
              <a:rPr lang="en-US" sz="51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banks – only 52</a:t>
            </a:r>
            <a:r>
              <a:rPr lang="en-US" sz="5100" dirty="0">
                <a:solidFill>
                  <a:srgbClr val="2211FB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% of </a:t>
            </a:r>
            <a:r>
              <a:rPr lang="en-US" sz="51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investors surveyed trust </a:t>
            </a:r>
            <a:r>
              <a:rPr lang="en-US" sz="5100" dirty="0">
                <a:solidFill>
                  <a:srgbClr val="2211FB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financial services </a:t>
            </a:r>
            <a:r>
              <a:rPr lang="en-US" sz="51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industry</a:t>
            </a:r>
          </a:p>
          <a:p>
            <a:pPr marL="114300" lvl="0" indent="0">
              <a:buClr>
                <a:srgbClr val="009900"/>
              </a:buClr>
              <a:buNone/>
            </a:pPr>
            <a:r>
              <a:rPr lang="en-US" sz="51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                         </a:t>
            </a:r>
            <a:endParaRPr lang="en-US" sz="5100" dirty="0">
              <a:solidFill>
                <a:srgbClr val="2211FB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009900"/>
              </a:buClr>
            </a:pPr>
            <a:r>
              <a:rPr lang="en-US" sz="5100" dirty="0">
                <a:solidFill>
                  <a:srgbClr val="2211FB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“Trusted to act in my best interest” named as most important attribute when hiring and continuing to work with </a:t>
            </a:r>
            <a:r>
              <a:rPr lang="en-US" sz="51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advisors – “Ability to achieve high returns” seen as ½ as important</a:t>
            </a:r>
          </a:p>
          <a:p>
            <a:pPr lvl="0">
              <a:buClr>
                <a:srgbClr val="009900"/>
              </a:buClr>
            </a:pPr>
            <a:endParaRPr lang="en-US" sz="5100" dirty="0">
              <a:solidFill>
                <a:srgbClr val="2211FB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009900"/>
              </a:buClr>
            </a:pPr>
            <a:r>
              <a:rPr lang="en-US" sz="51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“Responsible </a:t>
            </a:r>
            <a:r>
              <a:rPr lang="en-US" sz="5100" dirty="0">
                <a:solidFill>
                  <a:srgbClr val="2211FB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actions to address issue or crisis” is one of three main attributes associated with trust – others are “transparent and open business practices,” and “ethical business practices” </a:t>
            </a:r>
            <a:endParaRPr lang="en-US" sz="5100" dirty="0" smtClean="0">
              <a:solidFill>
                <a:srgbClr val="2211FB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lvl="0"/>
            <a:endParaRPr lang="en-US" sz="5100" dirty="0" smtClean="0">
              <a:solidFill>
                <a:srgbClr val="003399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0" lvl="0" indent="0">
              <a:buClrTx/>
              <a:buNone/>
            </a:pPr>
            <a:r>
              <a:rPr lang="en-US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CFA Institute &amp; Edelman </a:t>
            </a:r>
          </a:p>
          <a:p>
            <a:pPr marL="0" lvl="0" indent="0">
              <a:buClrTx/>
              <a:buNone/>
            </a:pPr>
            <a:r>
              <a:rPr lang="en-US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Investor Trust Study 2013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endParaRPr lang="en-US" sz="2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en-US" sz="5100" dirty="0">
              <a:solidFill>
                <a:srgbClr val="0099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b="1" dirty="0" smtClean="0">
              <a:solidFill>
                <a:srgbClr val="0070C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1" y="0"/>
            <a:ext cx="161163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882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7620000" cy="19050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Trust Statistics</a:t>
            </a:r>
            <a:endParaRPr lang="en-US" sz="4000" dirty="0">
              <a:solidFill>
                <a:srgbClr val="2211FB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7620000" cy="3733800"/>
          </a:xfrm>
        </p:spPr>
        <p:txBody>
          <a:bodyPr>
            <a:normAutofit fontScale="85000" lnSpcReduction="10000"/>
          </a:bodyPr>
          <a:lstStyle/>
          <a:p>
            <a:pPr marL="114300" lvl="0" indent="0">
              <a:buNone/>
            </a:pP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009900"/>
              </a:buClr>
            </a:pPr>
            <a:r>
              <a:rPr lang="en-US" sz="2600" dirty="0">
                <a:solidFill>
                  <a:srgbClr val="2211FB"/>
                </a:solidFill>
                <a:latin typeface="+mj-lt"/>
                <a:cs typeface="Times New Roman" panose="02020603050405020304" pitchFamily="18" charset="0"/>
              </a:rPr>
              <a:t>Most important factor in selecting financial professional is through someone </a:t>
            </a:r>
            <a:r>
              <a:rPr lang="en-US" sz="2600" dirty="0" smtClean="0">
                <a:solidFill>
                  <a:srgbClr val="2211FB"/>
                </a:solidFill>
                <a:latin typeface="+mj-lt"/>
                <a:cs typeface="Times New Roman" panose="02020603050405020304" pitchFamily="18" charset="0"/>
              </a:rPr>
              <a:t>trust - advisor </a:t>
            </a:r>
            <a:r>
              <a:rPr lang="en-US" sz="2600" dirty="0">
                <a:solidFill>
                  <a:srgbClr val="2211FB"/>
                </a:solidFill>
                <a:latin typeface="+mj-lt"/>
                <a:cs typeface="Times New Roman" panose="02020603050405020304" pitchFamily="18" charset="0"/>
              </a:rPr>
              <a:t>or family </a:t>
            </a:r>
            <a:r>
              <a:rPr lang="en-US" sz="2600" dirty="0" smtClean="0">
                <a:solidFill>
                  <a:srgbClr val="2211FB"/>
                </a:solidFill>
                <a:latin typeface="+mj-lt"/>
                <a:cs typeface="Times New Roman" panose="02020603050405020304" pitchFamily="18" charset="0"/>
              </a:rPr>
              <a:t>member - 56</a:t>
            </a:r>
            <a:r>
              <a:rPr lang="en-US" sz="2600" dirty="0">
                <a:solidFill>
                  <a:srgbClr val="2211FB"/>
                </a:solidFill>
                <a:latin typeface="+mj-lt"/>
                <a:cs typeface="Times New Roman" panose="02020603050405020304" pitchFamily="18" charset="0"/>
              </a:rPr>
              <a:t>% found advisor through introduction </a:t>
            </a:r>
          </a:p>
          <a:p>
            <a:pPr marL="114300" lvl="0" indent="0">
              <a:buClr>
                <a:srgbClr val="009900"/>
              </a:buClr>
              <a:buNone/>
            </a:pPr>
            <a:r>
              <a:rPr lang="en-US" sz="2600" dirty="0" smtClean="0">
                <a:solidFill>
                  <a:srgbClr val="2211FB"/>
                </a:solidFill>
                <a:latin typeface="+mj-lt"/>
                <a:cs typeface="Times New Roman" panose="02020603050405020304" pitchFamily="18" charset="0"/>
              </a:rPr>
              <a:t>                                                 </a:t>
            </a:r>
            <a:endParaRPr lang="en-US" sz="2600" dirty="0">
              <a:solidFill>
                <a:srgbClr val="2211FB"/>
              </a:solidFill>
              <a:latin typeface="+mj-lt"/>
              <a:cs typeface="Times New Roman" panose="02020603050405020304" pitchFamily="18" charset="0"/>
            </a:endParaRPr>
          </a:p>
          <a:p>
            <a:pPr lvl="0">
              <a:buClr>
                <a:srgbClr val="009900"/>
              </a:buClr>
            </a:pPr>
            <a:r>
              <a:rPr lang="en-US" sz="2600" dirty="0">
                <a:solidFill>
                  <a:srgbClr val="2211FB"/>
                </a:solidFill>
                <a:latin typeface="+mj-lt"/>
                <a:cs typeface="Times New Roman" panose="02020603050405020304" pitchFamily="18" charset="0"/>
              </a:rPr>
              <a:t>67% of affluent investors have only one financial </a:t>
            </a:r>
            <a:r>
              <a:rPr lang="en-US" sz="2600" dirty="0" smtClean="0">
                <a:solidFill>
                  <a:srgbClr val="2211FB"/>
                </a:solidFill>
                <a:latin typeface="+mj-lt"/>
                <a:cs typeface="Times New Roman" panose="02020603050405020304" pitchFamily="18" charset="0"/>
              </a:rPr>
              <a:t>advisor- opportunity </a:t>
            </a:r>
            <a:r>
              <a:rPr lang="en-US" sz="2600" dirty="0">
                <a:solidFill>
                  <a:srgbClr val="2211FB"/>
                </a:solidFill>
                <a:latin typeface="+mj-lt"/>
                <a:cs typeface="Times New Roman" panose="02020603050405020304" pitchFamily="18" charset="0"/>
              </a:rPr>
              <a:t>to become primary and solo exists </a:t>
            </a:r>
            <a:r>
              <a:rPr lang="en-US" sz="2600" dirty="0" smtClean="0">
                <a:solidFill>
                  <a:srgbClr val="2211FB"/>
                </a:solidFill>
                <a:latin typeface="+mj-lt"/>
                <a:cs typeface="Arial" panose="020B0604020202020204" pitchFamily="34" charset="0"/>
              </a:rPr>
              <a:t>             </a:t>
            </a:r>
          </a:p>
          <a:p>
            <a:pPr lvl="0">
              <a:buClr>
                <a:srgbClr val="009900"/>
              </a:buClr>
              <a:buFont typeface="Wingdings" panose="05000000000000000000" pitchFamily="2" charset="2"/>
              <a:buChar char="Ø"/>
            </a:pPr>
            <a:endParaRPr lang="en-US" sz="15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009900"/>
              </a:buClr>
              <a:buFont typeface="Wingdings" panose="05000000000000000000" pitchFamily="2" charset="2"/>
              <a:buChar char="Ø"/>
            </a:pPr>
            <a:endParaRPr lang="en-US" sz="15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lv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+mj-lt"/>
                <a:cs typeface="Raavi" panose="020B0502040204020203" pitchFamily="34" charset="0"/>
              </a:rPr>
              <a:t>Source</a:t>
            </a:r>
            <a:r>
              <a:rPr lang="en-US" sz="2000" dirty="0">
                <a:solidFill>
                  <a:prstClr val="black"/>
                </a:solidFill>
                <a:latin typeface="+mj-lt"/>
                <a:cs typeface="Raavi" panose="020B0502040204020203" pitchFamily="34" charset="0"/>
              </a:rPr>
              <a:t>: Affluent Investor Study</a:t>
            </a:r>
          </a:p>
          <a:p>
            <a:pPr marL="0" indent="0">
              <a:buClrTx/>
              <a:buNone/>
            </a:pPr>
            <a:r>
              <a:rPr lang="en-US" sz="2000" dirty="0">
                <a:solidFill>
                  <a:prstClr val="black"/>
                </a:solidFill>
                <a:latin typeface="+mj-lt"/>
                <a:cs typeface="Raavi" panose="020B0502040204020203" pitchFamily="34" charset="0"/>
              </a:rPr>
              <a:t>             </a:t>
            </a:r>
            <a:r>
              <a:rPr lang="en-US" sz="2000" dirty="0" smtClean="0">
                <a:solidFill>
                  <a:prstClr val="black"/>
                </a:solidFill>
                <a:latin typeface="+mj-lt"/>
                <a:cs typeface="Raavi" panose="020B0502040204020203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+mj-lt"/>
                <a:cs typeface="Raavi" panose="020B0502040204020203" pitchFamily="34" charset="0"/>
              </a:rPr>
              <a:t>    </a:t>
            </a:r>
            <a:r>
              <a:rPr lang="en-US" sz="2000" dirty="0" smtClean="0">
                <a:solidFill>
                  <a:prstClr val="black"/>
                </a:solidFill>
                <a:latin typeface="+mj-lt"/>
                <a:cs typeface="Raavi" panose="020B0502040204020203" pitchFamily="34" charset="0"/>
              </a:rPr>
              <a:t>The </a:t>
            </a:r>
            <a:r>
              <a:rPr lang="en-US" sz="2000" dirty="0">
                <a:solidFill>
                  <a:prstClr val="black"/>
                </a:solidFill>
                <a:latin typeface="+mj-lt"/>
                <a:cs typeface="Raavi" panose="020B0502040204020203" pitchFamily="34" charset="0"/>
              </a:rPr>
              <a:t>Oechsli Institute &amp; Nationwide 2012</a:t>
            </a: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1163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708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7620000" cy="914400"/>
          </a:xfrm>
        </p:spPr>
        <p:txBody>
          <a:bodyPr/>
          <a:lstStyle/>
          <a:p>
            <a:r>
              <a:rPr lang="en-US" sz="4000" dirty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Problem with retention of assets</a:t>
            </a:r>
            <a:endParaRPr lang="en-US" sz="4000" dirty="0">
              <a:solidFill>
                <a:srgbClr val="2211FB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7620000" cy="3962400"/>
          </a:xfrm>
        </p:spPr>
        <p:txBody>
          <a:bodyPr>
            <a:normAutofit/>
          </a:bodyPr>
          <a:lstStyle/>
          <a:p>
            <a:pPr>
              <a:buClr>
                <a:srgbClr val="009900"/>
              </a:buClr>
            </a:pPr>
            <a:r>
              <a:rPr lang="en-US" sz="28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At 4 wire houses over next 5 years- 1.5 million primary account holders will pass away</a:t>
            </a:r>
          </a:p>
          <a:p>
            <a:pPr>
              <a:buClr>
                <a:srgbClr val="009900"/>
              </a:buClr>
            </a:pPr>
            <a:r>
              <a:rPr lang="en-US" sz="28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At </a:t>
            </a:r>
            <a:r>
              <a:rPr lang="en-US" sz="28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death of first spouse average FA retains clients assets less than 50% of the time</a:t>
            </a:r>
          </a:p>
          <a:p>
            <a:pPr>
              <a:buClr>
                <a:srgbClr val="009900"/>
              </a:buClr>
            </a:pPr>
            <a:r>
              <a:rPr lang="en-US" sz="28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At death of second spouse FA retains assets 2% of the time</a:t>
            </a:r>
          </a:p>
          <a:p>
            <a:pPr marL="114300" indent="0">
              <a:buClr>
                <a:srgbClr val="009900"/>
              </a:buClr>
              <a:buNone/>
            </a:pPr>
            <a:endParaRPr lang="en-US" sz="2800" dirty="0" smtClean="0">
              <a:solidFill>
                <a:srgbClr val="0070C0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marL="114300" lvl="0" indent="0">
              <a:buClr>
                <a:srgbClr val="4F81BD"/>
              </a:buClr>
              <a:buNone/>
            </a:pPr>
            <a:r>
              <a:rPr lang="en-US" sz="20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Source: CEG Worldwide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" y="76200"/>
            <a:ext cx="161163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350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620000" cy="1524000"/>
          </a:xfrm>
        </p:spPr>
        <p:txBody>
          <a:bodyPr/>
          <a:lstStyle/>
          <a:p>
            <a:pPr algn="ctr"/>
            <a:r>
              <a:rPr lang="en-US" sz="4800" dirty="0" smtClean="0"/>
              <a:t>    </a:t>
            </a:r>
            <a:br>
              <a:rPr lang="en-US" sz="4800" dirty="0" smtClean="0"/>
            </a:br>
            <a:r>
              <a:rPr lang="en-US" sz="4000" dirty="0" smtClean="0"/>
              <a:t>   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solidFill>
                  <a:srgbClr val="2211FB"/>
                </a:solidFill>
              </a:rPr>
              <a:t>Big Opportunity as Trusted Advisor</a:t>
            </a:r>
            <a:br>
              <a:rPr lang="en-US" sz="4000" dirty="0" smtClean="0">
                <a:solidFill>
                  <a:srgbClr val="2211FB"/>
                </a:solidFill>
              </a:rPr>
            </a:br>
            <a:r>
              <a:rPr lang="en-US" sz="4000" dirty="0" smtClean="0">
                <a:solidFill>
                  <a:srgbClr val="2211FB"/>
                </a:solidFill>
              </a:rPr>
              <a:t> </a:t>
            </a:r>
            <a:r>
              <a:rPr lang="en-US" sz="4800" dirty="0" smtClean="0">
                <a:solidFill>
                  <a:srgbClr val="2211FB"/>
                </a:solidFill>
              </a:rPr>
              <a:t/>
            </a:r>
            <a:br>
              <a:rPr lang="en-US" sz="4800" dirty="0" smtClean="0">
                <a:solidFill>
                  <a:srgbClr val="2211FB"/>
                </a:solidFill>
              </a:rPr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7620000" cy="3429000"/>
          </a:xfrm>
        </p:spPr>
        <p:txBody>
          <a:bodyPr>
            <a:normAutofit/>
          </a:bodyPr>
          <a:lstStyle/>
          <a:p>
            <a:pPr defTabSz="0"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+mj-lt"/>
              </a:rPr>
              <a:t>Assume leadership role and fill important  client </a:t>
            </a:r>
            <a:r>
              <a:rPr lang="en-US" sz="3000" dirty="0" smtClean="0">
                <a:solidFill>
                  <a:srgbClr val="2211FB"/>
                </a:solidFill>
                <a:latin typeface="+mj-lt"/>
              </a:rPr>
              <a:t>need</a:t>
            </a:r>
          </a:p>
          <a:p>
            <a:pPr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+mj-lt"/>
              </a:rPr>
              <a:t>Engage </a:t>
            </a:r>
            <a:r>
              <a:rPr lang="en-US" sz="3000" dirty="0" smtClean="0">
                <a:solidFill>
                  <a:srgbClr val="2211FB"/>
                </a:solidFill>
                <a:latin typeface="+mj-lt"/>
              </a:rPr>
              <a:t>clients on  deeper level</a:t>
            </a:r>
          </a:p>
          <a:p>
            <a:pPr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+mj-lt"/>
              </a:rPr>
              <a:t>Retain assets and grow book</a:t>
            </a:r>
            <a:endParaRPr lang="en-US" sz="3000" dirty="0">
              <a:solidFill>
                <a:srgbClr val="2211FB"/>
              </a:solidFill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5" y="0"/>
            <a:ext cx="161163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93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0120"/>
            <a:ext cx="7620000" cy="1601680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1"/>
                </a:solidFill>
              </a:rPr>
              <a:t>     </a:t>
            </a:r>
            <a:r>
              <a:rPr lang="en-US" sz="4000" dirty="0" smtClean="0">
                <a:solidFill>
                  <a:srgbClr val="2211FB"/>
                </a:solidFill>
              </a:rPr>
              <a:t>The </a:t>
            </a:r>
            <a:r>
              <a:rPr lang="en-US" sz="4000" dirty="0" smtClean="0">
                <a:solidFill>
                  <a:srgbClr val="2211FB"/>
                </a:solidFill>
              </a:rPr>
              <a:t>M Word: The Money Talk</a:t>
            </a:r>
            <a:endParaRPr lang="en-US" sz="4000" dirty="0">
              <a:solidFill>
                <a:srgbClr val="2211FB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895600"/>
            <a:ext cx="7620000" cy="3810000"/>
          </a:xfrm>
        </p:spPr>
        <p:txBody>
          <a:bodyPr>
            <a:normAutofit/>
          </a:bodyPr>
          <a:lstStyle/>
          <a:p>
            <a:pPr indent="-182880">
              <a:lnSpc>
                <a:spcPts val="2500"/>
              </a:lnSpc>
              <a:buClr>
                <a:srgbClr val="009900"/>
              </a:buClr>
            </a:pPr>
            <a:r>
              <a:rPr lang="en-US" sz="3000" dirty="0">
                <a:solidFill>
                  <a:srgbClr val="2211FB"/>
                </a:solidFill>
                <a:latin typeface="+mj-lt"/>
              </a:rPr>
              <a:t>B</a:t>
            </a:r>
            <a:r>
              <a:rPr lang="en-US" sz="3000" dirty="0" smtClean="0">
                <a:solidFill>
                  <a:srgbClr val="2211FB"/>
                </a:solidFill>
                <a:latin typeface="+mj-lt"/>
              </a:rPr>
              <a:t>enefits to advisors --differentiates practice and builds trust </a:t>
            </a:r>
            <a:r>
              <a:rPr lang="en-US" sz="3000" dirty="0" smtClean="0">
                <a:solidFill>
                  <a:srgbClr val="2211FB"/>
                </a:solidFill>
                <a:latin typeface="+mj-lt"/>
              </a:rPr>
              <a:t> </a:t>
            </a:r>
          </a:p>
          <a:p>
            <a:pPr marL="160020" indent="0">
              <a:lnSpc>
                <a:spcPts val="2500"/>
              </a:lnSpc>
              <a:buClr>
                <a:srgbClr val="009900"/>
              </a:buClr>
              <a:buNone/>
            </a:pPr>
            <a:endParaRPr lang="en-US" sz="3000" dirty="0" smtClean="0">
              <a:solidFill>
                <a:srgbClr val="2211FB"/>
              </a:solidFill>
              <a:latin typeface="+mj-lt"/>
            </a:endParaRPr>
          </a:p>
          <a:p>
            <a:pPr>
              <a:lnSpc>
                <a:spcPts val="2500"/>
              </a:lnSpc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+mj-lt"/>
              </a:rPr>
              <a:t>5 Step Plan to guide through life’s </a:t>
            </a:r>
            <a:r>
              <a:rPr lang="en-US" sz="3000" dirty="0" smtClean="0">
                <a:solidFill>
                  <a:srgbClr val="2211FB"/>
                </a:solidFill>
                <a:latin typeface="+mj-lt"/>
              </a:rPr>
              <a:t>transitions</a:t>
            </a:r>
            <a:endParaRPr lang="en-US" sz="3000" dirty="0" smtClean="0">
              <a:solidFill>
                <a:srgbClr val="2211FB"/>
              </a:solidFill>
              <a:latin typeface="+mj-lt"/>
            </a:endParaRPr>
          </a:p>
          <a:p>
            <a:pPr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+mj-lt"/>
              </a:rPr>
              <a:t>Factors that interfere </a:t>
            </a:r>
            <a:endParaRPr lang="en-US" sz="3000" dirty="0">
              <a:solidFill>
                <a:srgbClr val="2211FB"/>
              </a:solidFill>
              <a:latin typeface="+mj-lt"/>
            </a:endParaRPr>
          </a:p>
          <a:p>
            <a:pPr>
              <a:buClr>
                <a:srgbClr val="009900"/>
              </a:buClr>
            </a:pPr>
            <a:r>
              <a:rPr lang="en-US" sz="3000" dirty="0">
                <a:solidFill>
                  <a:srgbClr val="2211FB"/>
                </a:solidFill>
                <a:latin typeface="+mj-lt"/>
              </a:rPr>
              <a:t>R</a:t>
            </a:r>
            <a:r>
              <a:rPr lang="en-US" sz="3000" dirty="0" smtClean="0">
                <a:solidFill>
                  <a:srgbClr val="2211FB"/>
                </a:solidFill>
                <a:latin typeface="+mj-lt"/>
              </a:rPr>
              <a:t>ole of  advisor </a:t>
            </a:r>
            <a:endParaRPr lang="en-US" sz="3000" dirty="0">
              <a:solidFill>
                <a:srgbClr val="2211FB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" y="-1480"/>
            <a:ext cx="161163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23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43000"/>
            <a:ext cx="7772400" cy="1600200"/>
          </a:xfrm>
        </p:spPr>
        <p:txBody>
          <a:bodyPr/>
          <a:lstStyle/>
          <a:p>
            <a:r>
              <a:rPr lang="en-US" sz="4000" dirty="0" smtClean="0">
                <a:solidFill>
                  <a:srgbClr val="2211FB"/>
                </a:solidFill>
                <a:cs typeface="Times New Roman" pitchFamily="18" charset="0"/>
              </a:rPr>
              <a:t>The M Word: The Money Talk</a:t>
            </a:r>
            <a:br>
              <a:rPr lang="en-US" sz="4000" dirty="0" smtClean="0">
                <a:solidFill>
                  <a:srgbClr val="2211FB"/>
                </a:solidFill>
                <a:cs typeface="Times New Roman" pitchFamily="18" charset="0"/>
              </a:rPr>
            </a:br>
            <a:r>
              <a:rPr lang="en-US" sz="3200" dirty="0" smtClean="0">
                <a:solidFill>
                  <a:srgbClr val="2211FB"/>
                </a:solidFill>
                <a:cs typeface="Times New Roman" pitchFamily="18" charset="0"/>
              </a:rPr>
              <a:t>5 Step Plan to Guide Through Life’s Transitions</a:t>
            </a:r>
            <a:endParaRPr lang="en-US" sz="3200" dirty="0">
              <a:solidFill>
                <a:srgbClr val="2211FB"/>
              </a:solidFill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7620000" cy="3352800"/>
          </a:xfrm>
        </p:spPr>
        <p:txBody>
          <a:bodyPr>
            <a:noAutofit/>
          </a:bodyPr>
          <a:lstStyle/>
          <a:p>
            <a:pPr marL="628650" indent="-514350">
              <a:buClr>
                <a:srgbClr val="009900"/>
              </a:buClr>
              <a:buFont typeface="+mj-lt"/>
              <a:buAutoNum type="romanUcPeriod"/>
            </a:pPr>
            <a:r>
              <a:rPr lang="en-US" sz="2800" dirty="0" smtClean="0">
                <a:solidFill>
                  <a:srgbClr val="2211FB"/>
                </a:solidFill>
                <a:latin typeface="+mj-lt"/>
                <a:cs typeface="Times New Roman" pitchFamily="18" charset="0"/>
              </a:rPr>
              <a:t>Identify transition point - Issues and topics</a:t>
            </a:r>
          </a:p>
          <a:p>
            <a:pPr marL="628650" indent="-514350">
              <a:buClr>
                <a:srgbClr val="009900"/>
              </a:buClr>
              <a:buFont typeface="+mj-lt"/>
              <a:buAutoNum type="romanUcPeriod"/>
            </a:pPr>
            <a:r>
              <a:rPr lang="en-US" sz="2800" dirty="0" smtClean="0">
                <a:solidFill>
                  <a:srgbClr val="2211FB"/>
                </a:solidFill>
                <a:latin typeface="+mj-lt"/>
                <a:cs typeface="Times New Roman" pitchFamily="18" charset="0"/>
              </a:rPr>
              <a:t>Prepare inner landscape – Spot and overcome </a:t>
            </a:r>
            <a:r>
              <a:rPr lang="en-US" sz="2800" dirty="0">
                <a:solidFill>
                  <a:srgbClr val="2211FB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2211FB"/>
                </a:solidFill>
                <a:latin typeface="+mj-lt"/>
                <a:cs typeface="Times New Roman" pitchFamily="18" charset="0"/>
              </a:rPr>
              <a:t>roadblocks that interfere</a:t>
            </a:r>
          </a:p>
          <a:p>
            <a:pPr marL="628650" indent="-514350">
              <a:buClr>
                <a:srgbClr val="009900"/>
              </a:buClr>
              <a:buFont typeface="+mj-lt"/>
              <a:buAutoNum type="romanUcPeriod"/>
            </a:pPr>
            <a:r>
              <a:rPr lang="en-US" sz="2800" dirty="0" smtClean="0">
                <a:solidFill>
                  <a:srgbClr val="2211FB"/>
                </a:solidFill>
                <a:latin typeface="+mj-lt"/>
                <a:cs typeface="Times New Roman" pitchFamily="18" charset="0"/>
              </a:rPr>
              <a:t>Prepare physically, logistically, and psychologically</a:t>
            </a:r>
          </a:p>
          <a:p>
            <a:pPr marL="628650" indent="-514350">
              <a:buClr>
                <a:srgbClr val="009900"/>
              </a:buClr>
              <a:buFont typeface="+mj-lt"/>
              <a:buAutoNum type="romanUcPeriod"/>
            </a:pPr>
            <a:r>
              <a:rPr lang="en-US" sz="2800" dirty="0" smtClean="0">
                <a:solidFill>
                  <a:srgbClr val="2211FB"/>
                </a:solidFill>
                <a:latin typeface="+mj-lt"/>
                <a:cs typeface="Times New Roman" pitchFamily="18" charset="0"/>
              </a:rPr>
              <a:t>Pick pros – Choose right professionals and team</a:t>
            </a:r>
          </a:p>
          <a:p>
            <a:pPr marL="628650" indent="-514350">
              <a:buClr>
                <a:srgbClr val="009900"/>
              </a:buClr>
              <a:buFont typeface="+mj-lt"/>
              <a:buAutoNum type="romanUcPeriod"/>
            </a:pPr>
            <a:r>
              <a:rPr lang="en-US" sz="2800" dirty="0" smtClean="0">
                <a:solidFill>
                  <a:srgbClr val="2211FB"/>
                </a:solidFill>
                <a:latin typeface="+mj-lt"/>
                <a:cs typeface="Times New Roman" pitchFamily="18" charset="0"/>
              </a:rPr>
              <a:t>Create process - Repeat as necessary</a:t>
            </a:r>
            <a:endParaRPr lang="en-US" sz="2800" dirty="0">
              <a:solidFill>
                <a:srgbClr val="2211FB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1163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56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8288" y="1447800"/>
            <a:ext cx="6839912" cy="1981200"/>
          </a:xfrm>
        </p:spPr>
        <p:txBody>
          <a:bodyPr/>
          <a:lstStyle/>
          <a:p>
            <a:r>
              <a:rPr lang="en-US" sz="40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Step II – The Inner Landscape-</a:t>
            </a:r>
            <a:br>
              <a:rPr lang="en-US" sz="40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Why is the Money Talk taboo?</a:t>
            </a:r>
            <a:r>
              <a:rPr lang="en-US" sz="3200" dirty="0" smtClean="0">
                <a:solidFill>
                  <a:srgbClr val="2211FB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2211FB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2211F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7620000" cy="3429000"/>
          </a:xfrm>
        </p:spPr>
        <p:txBody>
          <a:bodyPr>
            <a:noAutofit/>
          </a:bodyPr>
          <a:lstStyle/>
          <a:p>
            <a:pPr algn="just">
              <a:lnSpc>
                <a:spcPts val="2500"/>
              </a:lnSpc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Trust</a:t>
            </a:r>
            <a:r>
              <a:rPr lang="en-US" sz="28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  </a:t>
            </a:r>
            <a:endParaRPr lang="en-US" sz="2800" dirty="0" smtClean="0">
              <a:solidFill>
                <a:srgbClr val="2211FB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algn="just">
              <a:lnSpc>
                <a:spcPts val="2500"/>
              </a:lnSpc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Control</a:t>
            </a:r>
          </a:p>
          <a:p>
            <a:pPr algn="just">
              <a:lnSpc>
                <a:spcPts val="2500"/>
              </a:lnSpc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Familial </a:t>
            </a:r>
            <a:r>
              <a:rPr lang="en-US" sz="30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Roles</a:t>
            </a:r>
            <a:endParaRPr lang="en-US" sz="3000" dirty="0">
              <a:solidFill>
                <a:srgbClr val="2211FB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indent="-274320" algn="just">
              <a:lnSpc>
                <a:spcPts val="2500"/>
              </a:lnSpc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Health Issues</a:t>
            </a:r>
          </a:p>
          <a:p>
            <a:pPr algn="just">
              <a:lnSpc>
                <a:spcPts val="2500"/>
              </a:lnSpc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Interactions with advisors and counselors</a:t>
            </a:r>
          </a:p>
          <a:p>
            <a:pPr algn="just">
              <a:lnSpc>
                <a:spcPts val="2500"/>
              </a:lnSpc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Preparing Heirs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006" y="5004786"/>
            <a:ext cx="27559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" y="0"/>
            <a:ext cx="161163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6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7620000" cy="1447800"/>
          </a:xfrm>
        </p:spPr>
        <p:txBody>
          <a:bodyPr/>
          <a:lstStyle/>
          <a:p>
            <a:r>
              <a:rPr lang="en-US" sz="4000" dirty="0" smtClean="0">
                <a:solidFill>
                  <a:srgbClr val="2211FB"/>
                </a:solidFill>
                <a:latin typeface="Cambria" panose="02040503050406030204" pitchFamily="18" charset="0"/>
                <a:cs typeface="Times New Roman" pitchFamily="18" charset="0"/>
              </a:rPr>
              <a:t>Consider the less obvious factors…</a:t>
            </a:r>
            <a:endParaRPr lang="en-US" sz="4000" dirty="0">
              <a:solidFill>
                <a:srgbClr val="2211FB"/>
              </a:solidFill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7620000" cy="3200400"/>
          </a:xfrm>
        </p:spPr>
        <p:txBody>
          <a:bodyPr>
            <a:noAutofit/>
          </a:bodyPr>
          <a:lstStyle/>
          <a:p>
            <a:pPr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endParaRPr lang="en-US" sz="3000" dirty="0">
              <a:solidFill>
                <a:srgbClr val="2211FB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Times New Roman" pitchFamily="18" charset="0"/>
                <a:cs typeface="Times New Roman" pitchFamily="18" charset="0"/>
              </a:rPr>
              <a:t>Basic neurological engineering</a:t>
            </a:r>
            <a:endParaRPr lang="en-US" sz="3000" dirty="0">
              <a:solidFill>
                <a:srgbClr val="2211FB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Times New Roman" pitchFamily="18" charset="0"/>
                <a:cs typeface="Times New Roman" pitchFamily="18" charset="0"/>
              </a:rPr>
              <a:t>Evolutionary Instincts</a:t>
            </a:r>
            <a:endParaRPr lang="en-US" sz="3000" dirty="0">
              <a:solidFill>
                <a:srgbClr val="2211FB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Times New Roman" pitchFamily="18" charset="0"/>
                <a:cs typeface="Times New Roman" pitchFamily="18" charset="0"/>
              </a:rPr>
              <a:t>Attitude</a:t>
            </a:r>
            <a:endParaRPr lang="en-US" sz="3000" dirty="0">
              <a:solidFill>
                <a:srgbClr val="2211FB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Times New Roman" pitchFamily="18" charset="0"/>
                <a:cs typeface="Times New Roman" pitchFamily="18" charset="0"/>
              </a:rPr>
              <a:t>Age</a:t>
            </a:r>
            <a:endParaRPr lang="en-US" sz="3000" dirty="0">
              <a:solidFill>
                <a:srgbClr val="2211FB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Times New Roman" pitchFamily="18" charset="0"/>
                <a:cs typeface="Times New Roman" pitchFamily="18" charset="0"/>
              </a:rPr>
              <a:t>Family history</a:t>
            </a:r>
            <a:endParaRPr lang="en-US" sz="3000" dirty="0">
              <a:solidFill>
                <a:srgbClr val="2211FB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9900"/>
              </a:buClr>
            </a:pPr>
            <a:r>
              <a:rPr lang="en-US" sz="3000" dirty="0" smtClean="0">
                <a:solidFill>
                  <a:srgbClr val="2211FB"/>
                </a:solidFill>
                <a:latin typeface="Times New Roman" pitchFamily="18" charset="0"/>
                <a:cs typeface="Times New Roman" pitchFamily="18" charset="0"/>
              </a:rPr>
              <a:t>Culture</a:t>
            </a:r>
            <a:endParaRPr lang="en-US" sz="3000" dirty="0">
              <a:solidFill>
                <a:srgbClr val="2211F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1163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89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525</TotalTime>
  <Words>515</Words>
  <Application>Microsoft Office PowerPoint</Application>
  <PresentationFormat>On-screen Show (4:3)</PresentationFormat>
  <Paragraphs>93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1_Adjacency</vt:lpstr>
      <vt:lpstr>3_Adjacency</vt:lpstr>
      <vt:lpstr>4_Adjacency</vt:lpstr>
      <vt:lpstr>5_Adjacency</vt:lpstr>
      <vt:lpstr>6_Adjacency</vt:lpstr>
      <vt:lpstr>Going Beyond the Money:                        Becoming  the Trusted Advisor </vt:lpstr>
      <vt:lpstr>Trust Statistics</vt:lpstr>
      <vt:lpstr>Trust Statistics</vt:lpstr>
      <vt:lpstr>Problem with retention of assets</vt:lpstr>
      <vt:lpstr>             Big Opportunity as Trusted Advisor      </vt:lpstr>
      <vt:lpstr>     The M Word: The Money Talk</vt:lpstr>
      <vt:lpstr>The M Word: The Money Talk 5 Step Plan to Guide Through Life’s Transitions</vt:lpstr>
      <vt:lpstr>Step II – The Inner Landscape- Why is the Money Talk taboo? </vt:lpstr>
      <vt:lpstr>Consider the less obvious factors…</vt:lpstr>
      <vt:lpstr>  Men and women make financial and   investment decisions  differently </vt:lpstr>
      <vt:lpstr>The M Word: The Money Talk Role of the Advisor</vt:lpstr>
      <vt:lpstr>The M Word: The Money Talk Role of the Trusted Advisor</vt:lpstr>
    </vt:vector>
  </TitlesOfParts>
  <Company>Morgan Stanley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 Word: The Money Talk</dc:title>
  <dc:creator>Hecker, Nancy</dc:creator>
  <cp:lastModifiedBy>Hecker, Nancy</cp:lastModifiedBy>
  <cp:revision>40</cp:revision>
  <cp:lastPrinted>2014-04-09T18:22:40Z</cp:lastPrinted>
  <dcterms:created xsi:type="dcterms:W3CDTF">2013-10-24T17:25:37Z</dcterms:created>
  <dcterms:modified xsi:type="dcterms:W3CDTF">2014-04-10T18:59:33Z</dcterms:modified>
</cp:coreProperties>
</file>